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3"/>
    <p:sldMasterId id="2147483662" r:id="rId4"/>
  </p:sldMasterIdLst>
  <p:notesMasterIdLst>
    <p:notesMasterId r:id="rId7"/>
  </p:notesMasterIdLst>
  <p:sldIdLst>
    <p:sldId id="296" r:id="rId5"/>
    <p:sldId id="256" r:id="rId6"/>
    <p:sldId id="313" r:id="rId8"/>
    <p:sldId id="279" r:id="rId9"/>
    <p:sldId id="286" r:id="rId10"/>
    <p:sldId id="314" r:id="rId11"/>
    <p:sldId id="315" r:id="rId12"/>
    <p:sldId id="304" r:id="rId13"/>
    <p:sldId id="306" r:id="rId14"/>
    <p:sldId id="312" r:id="rId15"/>
    <p:sldId id="311" r:id="rId16"/>
    <p:sldId id="307" r:id="rId17"/>
    <p:sldId id="308" r:id="rId18"/>
    <p:sldId id="309" r:id="rId19"/>
    <p:sldId id="310" r:id="rId20"/>
  </p:sldIdLst>
  <p:sldSz cx="12192000" cy="6858000"/>
  <p:notesSz cx="7103745" cy="10234295"/>
  <p:embeddedFontLst>
    <p:embeddedFont>
      <p:font typeface="Microsoft YaHei" panose="020B0503020204020204" pitchFamily="34" charset="-122"/>
      <p:regular r:id="rId24"/>
    </p:embeddedFont>
    <p:embeddedFont>
      <p:font typeface="Traditional Arabic" panose="02020603050405020304" pitchFamily="18" charset="-78"/>
      <p:regular r:id="rId25"/>
      <p:bold r:id="rId26"/>
    </p:embeddedFont>
    <p:embeddedFont>
      <p:font typeface="Calibri" panose="020F0502020204030204"/>
      <p:regular r:id="rId27"/>
      <p:bold r:id="rId28"/>
      <p:italic r:id="rId29"/>
      <p:boldItalic r:id="rId30"/>
    </p:embeddedFont>
    <p:embeddedFont>
      <p:font typeface="Calibri Light" panose="020F0302020204030204" charset="0"/>
      <p:regular r:id="rId31"/>
      <p:italic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D00"/>
    <a:srgbClr val="005A7A"/>
    <a:srgbClr val="0000FF"/>
    <a:srgbClr val="336601"/>
    <a:srgbClr val="274800"/>
    <a:srgbClr val="E5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1.xml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898CF-95D0-427C-BEFC-4B8CC6FBDB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57A9-863C-4B47-83E4-B552BE5ACE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6680-9DEC-4684-8E48-510B6CD48F3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4"/>
          </a:xfrm>
        </p:spPr>
        <p:txBody>
          <a:bodyPr/>
          <a:lstStyle>
            <a:lvl1pPr marL="0" indent="0">
              <a:buNone/>
              <a:defRPr sz="3100"/>
            </a:lvl1pPr>
            <a:lvl2pPr marL="457200" indent="0">
              <a:buNone/>
              <a:defRPr sz="2800"/>
            </a:lvl2pPr>
            <a:lvl3pPr marL="914400" indent="0">
              <a:buNone/>
              <a:defRPr sz="23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  <a:lvl6pPr marL="2286000" indent="0">
              <a:buNone/>
              <a:defRPr sz="2100"/>
            </a:lvl6pPr>
            <a:lvl7pPr marL="2743200" indent="0">
              <a:buNone/>
              <a:defRPr sz="2100"/>
            </a:lvl7pPr>
            <a:lvl8pPr marL="3200400" indent="0">
              <a:buNone/>
              <a:defRPr sz="2100"/>
            </a:lvl8pPr>
            <a:lvl9pPr marL="3657600" indent="0">
              <a:buNone/>
              <a:defRPr sz="21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899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1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1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1" cy="150018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7216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265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810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3541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95" indent="0">
              <a:buNone/>
              <a:defRPr sz="23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800" b="1"/>
            </a:lvl4pPr>
            <a:lvl5pPr marL="2176780" indent="0">
              <a:buNone/>
              <a:defRPr sz="1800" b="1"/>
            </a:lvl5pPr>
            <a:lvl6pPr marL="2721610" indent="0">
              <a:buNone/>
              <a:defRPr sz="1800" b="1"/>
            </a:lvl6pPr>
            <a:lvl7pPr marL="3265805" indent="0">
              <a:buNone/>
              <a:defRPr sz="1800" b="1"/>
            </a:lvl7pPr>
            <a:lvl8pPr marL="3810000" indent="0">
              <a:buNone/>
              <a:defRPr sz="1800" b="1"/>
            </a:lvl8pPr>
            <a:lvl9pPr marL="43541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95" indent="0">
              <a:buNone/>
              <a:defRPr sz="23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800" b="1"/>
            </a:lvl4pPr>
            <a:lvl5pPr marL="2176780" indent="0">
              <a:buNone/>
              <a:defRPr sz="1800" b="1"/>
            </a:lvl5pPr>
            <a:lvl6pPr marL="2721610" indent="0">
              <a:buNone/>
              <a:defRPr sz="1800" b="1"/>
            </a:lvl6pPr>
            <a:lvl7pPr marL="3265805" indent="0">
              <a:buNone/>
              <a:defRPr sz="1800" b="1"/>
            </a:lvl7pPr>
            <a:lvl8pPr marL="3810000" indent="0">
              <a:buNone/>
              <a:defRPr sz="1800" b="1"/>
            </a:lvl8pPr>
            <a:lvl9pPr marL="43541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2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9"/>
            <a:ext cx="9144001" cy="1655761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500"/>
            </a:lvl4pPr>
            <a:lvl5pPr marL="1828800" indent="0" algn="ctr">
              <a:buNone/>
              <a:defRPr sz="1500"/>
            </a:lvl5pPr>
            <a:lvl6pPr marL="2286000" indent="0" algn="ctr">
              <a:buNone/>
              <a:defRPr sz="1500"/>
            </a:lvl6pPr>
            <a:lvl7pPr marL="2743200" indent="0" algn="ctr">
              <a:buNone/>
              <a:defRPr sz="1500"/>
            </a:lvl7pPr>
            <a:lvl8pPr marL="3200400" indent="0" algn="ctr">
              <a:buNone/>
              <a:defRPr sz="1500"/>
            </a:lvl8pPr>
            <a:lvl9pPr marL="36576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3" cy="11620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49"/>
            <a:ext cx="6815667" cy="585311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3" cy="4691062"/>
          </a:xfrm>
        </p:spPr>
        <p:txBody>
          <a:bodyPr/>
          <a:lstStyle>
            <a:lvl1pPr marL="0" indent="0">
              <a:buNone/>
              <a:defRPr sz="1500"/>
            </a:lvl1pPr>
            <a:lvl2pPr marL="544195" indent="0">
              <a:buNone/>
              <a:defRPr sz="1500"/>
            </a:lvl2pPr>
            <a:lvl3pPr marL="1088390" indent="0">
              <a:buNone/>
              <a:defRPr sz="1300"/>
            </a:lvl3pPr>
            <a:lvl4pPr marL="1632585" indent="0">
              <a:buNone/>
              <a:defRPr sz="1000"/>
            </a:lvl4pPr>
            <a:lvl5pPr marL="2176780" indent="0">
              <a:buNone/>
              <a:defRPr sz="1000"/>
            </a:lvl5pPr>
            <a:lvl6pPr marL="2721610" indent="0">
              <a:buNone/>
              <a:defRPr sz="1000"/>
            </a:lvl6pPr>
            <a:lvl7pPr marL="3265805" indent="0">
              <a:buNone/>
              <a:defRPr sz="1000"/>
            </a:lvl7pPr>
            <a:lvl8pPr marL="3810000" indent="0">
              <a:buNone/>
              <a:defRPr sz="1000"/>
            </a:lvl8pPr>
            <a:lvl9pPr marL="43541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1"/>
          </a:xfrm>
        </p:spPr>
        <p:txBody>
          <a:bodyPr/>
          <a:lstStyle>
            <a:lvl1pPr marL="0" indent="0">
              <a:buNone/>
              <a:defRPr sz="3900"/>
            </a:lvl1pPr>
            <a:lvl2pPr marL="544195" indent="0">
              <a:buNone/>
              <a:defRPr sz="3400"/>
            </a:lvl2pPr>
            <a:lvl3pPr marL="1088390" indent="0">
              <a:buNone/>
              <a:defRPr sz="2800"/>
            </a:lvl3pPr>
            <a:lvl4pPr marL="1632585" indent="0">
              <a:buNone/>
              <a:defRPr sz="2300"/>
            </a:lvl4pPr>
            <a:lvl5pPr marL="2176780" indent="0">
              <a:buNone/>
              <a:defRPr sz="2300"/>
            </a:lvl5pPr>
            <a:lvl6pPr marL="2721610" indent="0">
              <a:buNone/>
              <a:defRPr sz="2300"/>
            </a:lvl6pPr>
            <a:lvl7pPr marL="3265805" indent="0">
              <a:buNone/>
              <a:defRPr sz="2300"/>
            </a:lvl7pPr>
            <a:lvl8pPr marL="3810000" indent="0">
              <a:buNone/>
              <a:defRPr sz="2300"/>
            </a:lvl8pPr>
            <a:lvl9pPr marL="435419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500"/>
            </a:lvl1pPr>
            <a:lvl2pPr marL="544195" indent="0">
              <a:buNone/>
              <a:defRPr sz="1500"/>
            </a:lvl2pPr>
            <a:lvl3pPr marL="1088390" indent="0">
              <a:buNone/>
              <a:defRPr sz="1300"/>
            </a:lvl3pPr>
            <a:lvl4pPr marL="1632585" indent="0">
              <a:buNone/>
              <a:defRPr sz="1000"/>
            </a:lvl4pPr>
            <a:lvl5pPr marL="2176780" indent="0">
              <a:buNone/>
              <a:defRPr sz="1000"/>
            </a:lvl5pPr>
            <a:lvl6pPr marL="2721610" indent="0">
              <a:buNone/>
              <a:defRPr sz="1000"/>
            </a:lvl6pPr>
            <a:lvl7pPr marL="3265805" indent="0">
              <a:buNone/>
              <a:defRPr sz="1000"/>
            </a:lvl7pPr>
            <a:lvl8pPr marL="3810000" indent="0">
              <a:buNone/>
              <a:defRPr sz="1000"/>
            </a:lvl8pPr>
            <a:lvl9pPr marL="43541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639"/>
            <a:ext cx="2743201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1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  <a:lvl6pPr marL="2286000" indent="0">
              <a:buNone/>
              <a:defRPr sz="1500" b="1"/>
            </a:lvl6pPr>
            <a:lvl7pPr marL="2743200" indent="0">
              <a:buNone/>
              <a:defRPr sz="1500" b="1"/>
            </a:lvl7pPr>
            <a:lvl8pPr marL="3200400" indent="0">
              <a:buNone/>
              <a:defRPr sz="1500" b="1"/>
            </a:lvl8pPr>
            <a:lvl9pPr marL="36576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1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  <a:lvl6pPr marL="2286000" indent="0">
              <a:buNone/>
              <a:defRPr sz="1500" b="1"/>
            </a:lvl6pPr>
            <a:lvl7pPr marL="2743200" indent="0">
              <a:buNone/>
              <a:defRPr sz="1500" b="1"/>
            </a:lvl7pPr>
            <a:lvl8pPr marL="3200400" indent="0">
              <a:buNone/>
              <a:defRPr sz="1500" b="1"/>
            </a:lvl8pPr>
            <a:lvl9pPr marL="36576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10515600" cy="132556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1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2CA-C05F-4935-B5D7-079DEC42EC0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49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49"/>
            <a:ext cx="2743201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7668-EA68-44DD-8B8F-1400D7D5217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1142999"/>
          </a:xfrm>
          <a:prstGeom prst="rect">
            <a:avLst/>
          </a:prstGeom>
        </p:spPr>
        <p:txBody>
          <a:bodyPr vert="horz" lIns="108854" tIns="54427" rIns="108854" bIns="544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01"/>
            <a:ext cx="10972800" cy="4525962"/>
          </a:xfrm>
          <a:prstGeom prst="rect">
            <a:avLst/>
          </a:prstGeom>
        </p:spPr>
        <p:txBody>
          <a:bodyPr vert="horz" lIns="108854" tIns="54427" rIns="108854" bIns="544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49"/>
            <a:ext cx="2844799" cy="365125"/>
          </a:xfrm>
          <a:prstGeom prst="rect">
            <a:avLst/>
          </a:prstGeom>
        </p:spPr>
        <p:txBody>
          <a:bodyPr vert="horz" lIns="108854" tIns="54427" rIns="108854" bIns="5442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90"/>
            <a:fld id="{E41CA2D7-79BB-4C48-8183-7FE8861881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49"/>
            <a:ext cx="3860800" cy="365125"/>
          </a:xfrm>
          <a:prstGeom prst="rect">
            <a:avLst/>
          </a:prstGeom>
        </p:spPr>
        <p:txBody>
          <a:bodyPr vert="horz" lIns="108854" tIns="54427" rIns="108854" bIns="5442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49"/>
            <a:ext cx="2844799" cy="365125"/>
          </a:xfrm>
          <a:prstGeom prst="rect">
            <a:avLst/>
          </a:prstGeom>
        </p:spPr>
        <p:txBody>
          <a:bodyPr vert="horz" lIns="108854" tIns="54427" rIns="108854" bIns="5442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90"/>
            <a:fld id="{2DFBEF0F-9D63-444C-98D3-4387F71363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61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61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ỹ thuật trồng cây hoa Cúc | Cổng TTĐT Tài năng trẻ Quốc g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40" y="23448"/>
            <a:ext cx="5722960" cy="31454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ính mình là cây ngô đồng thì phượng hoàng mới đến đậu…”! - Sống đẹpSống 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40" y="3429001"/>
            <a:ext cx="5722960" cy="3429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 lịch Canada - Bức tranh mùa thu tuyệt đẹp trên những cánh rừng lá ph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5882184" cy="31688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870" y="3429000"/>
            <a:ext cx="5930054" cy="34459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9" y="1751"/>
            <a:ext cx="12192000" cy="68580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16046" y="2725832"/>
            <a:ext cx="11713300" cy="1224137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7997" tIns="126992" rIns="126992" bIns="126992" numCol="1" spcCol="1513" anchor="ctr" anchorCtr="0">
            <a:noAutofit/>
          </a:bodyPr>
          <a:lstStyle/>
          <a:p>
            <a:pPr algn="just" defTabSz="108839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6042" y="4190176"/>
            <a:ext cx="11713303" cy="1050578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7997" tIns="126992" rIns="126992" bIns="126992" numCol="1" spcCol="1513" anchor="ctr" anchorCtr="0">
            <a:noAutofit/>
          </a:bodyPr>
          <a:lstStyle/>
          <a:p>
            <a:pPr algn="just" defTabSz="1088390"/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16042" y="5568291"/>
            <a:ext cx="11663185" cy="982638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7997" tIns="126992" rIns="126992" bIns="126992" numCol="1" spcCol="1513" anchor="ctr" anchorCtr="0">
            <a:noAutofit/>
          </a:bodyPr>
          <a:lstStyle/>
          <a:p>
            <a:pPr algn="just" defTabSz="1088390"/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4: Qua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92372" y="-79632"/>
            <a:ext cx="6010683" cy="1274716"/>
          </a:xfrm>
          <a:prstGeom prst="downArrow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9" tIns="54425" rIns="108849" bIns="54425" rtlCol="0" anchor="ctr"/>
          <a:lstStyle/>
          <a:p>
            <a:pPr algn="ctr" defTabSz="108839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eo d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9180" y="-516882"/>
            <a:ext cx="1588103" cy="154819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45527" y="1234570"/>
            <a:ext cx="11713300" cy="1224137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7997" tIns="126992" rIns="126992" bIns="126992" numCol="1" spcCol="1513" anchor="ctr" anchorCtr="0">
            <a:noAutofit/>
          </a:bodyPr>
          <a:lstStyle/>
          <a:p>
            <a:pPr algn="just" defTabSz="1088390"/>
            <a:r>
              <a:rPr lang="en-US" sz="2800" b="1" dirty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30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305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6147064"/>
            <a:ext cx="12192000" cy="1226128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999" y="1684085"/>
            <a:ext cx="4920989" cy="4866841"/>
          </a:xfrm>
          <a:prstGeom prst="rect">
            <a:avLst/>
          </a:prstGeom>
          <a:noFill/>
          <a:ln w="28575">
            <a:solidFill>
              <a:srgbClr val="E33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27000" y="-4191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7"/>
            <a:ext cx="2490058" cy="2490057"/>
          </a:xfrm>
          <a:prstGeom prst="rect">
            <a:avLst/>
          </a:prstGeom>
        </p:spPr>
      </p:pic>
      <p:grpSp>
        <p:nvGrpSpPr>
          <p:cNvPr id="27" name="!!125"/>
          <p:cNvGrpSpPr/>
          <p:nvPr/>
        </p:nvGrpSpPr>
        <p:grpSpPr>
          <a:xfrm>
            <a:off x="1992451" y="130221"/>
            <a:ext cx="959643" cy="465282"/>
            <a:chOff x="2700337" y="1743074"/>
            <a:chExt cx="1414463" cy="685801"/>
          </a:xfrm>
        </p:grpSpPr>
        <p:sp>
          <p:nvSpPr>
            <p:cNvPr id="28" name="Freeform: Shape 27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/>
          <p:cNvGrpSpPr/>
          <p:nvPr/>
        </p:nvGrpSpPr>
        <p:grpSpPr>
          <a:xfrm>
            <a:off x="3779773" y="100761"/>
            <a:ext cx="959643" cy="465282"/>
            <a:chOff x="2700337" y="1743074"/>
            <a:chExt cx="1414463" cy="685801"/>
          </a:xfrm>
        </p:grpSpPr>
        <p:sp>
          <p:nvSpPr>
            <p:cNvPr id="41" name="Freeform: Shape 40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27001" y="1703295"/>
            <a:ext cx="6051512" cy="5894630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thu lạnh lẽo nước trong veo,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thuyền câu bé tẻo teo.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biếc theo làn hơi gợn tí,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vàng trước gió </a:t>
            </a:r>
            <a:r>
              <a:rPr lang="en-US" sz="23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đưa vèo.</a:t>
            </a:r>
            <a:endParaRPr lang="en-US" sz="23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 mây lơ lửng trời xanh ngắt,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 trúc quanh co khách vắng teo.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 gối, </a:t>
            </a:r>
            <a:r>
              <a:rPr lang="en-US" sz="23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 lâu chẳng được,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đâu đớp động dưới chân bèo.</a:t>
            </a:r>
            <a:endParaRPr lang="en-US" sz="23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3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br>
              <a:rPr lang="vi-VN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58663" y="-222"/>
            <a:ext cx="3215945" cy="1015662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>
              <a:defRPr/>
            </a:pP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1. </a:t>
            </a:r>
            <a:r>
              <a:rPr lang="en-US" sz="59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Cảnh</a:t>
            </a: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r>
              <a:rPr lang="en-US" sz="59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thu</a:t>
            </a: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endParaRPr lang="id-ID" sz="59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ppy School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30368" y="864566"/>
            <a:ext cx="5757254" cy="520754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1776" y="1834508"/>
            <a:ext cx="2387355" cy="44258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3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93148" y="2358438"/>
            <a:ext cx="2170324" cy="44258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 câu</a:t>
            </a:r>
            <a:endParaRPr lang="en-US" sz="23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8730" y="2888343"/>
            <a:ext cx="2038120" cy="44258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23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56845" y="3936605"/>
            <a:ext cx="1553379" cy="44258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3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218" y="4470724"/>
            <a:ext cx="1280505" cy="44258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vi-VN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 trúc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9327" y="5519903"/>
            <a:ext cx="695853" cy="44258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vi-VN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810" y="3423355"/>
            <a:ext cx="1196983" cy="44258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vi-VN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vàng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613" y="3950253"/>
            <a:ext cx="1506012" cy="44258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vi-VN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 mây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78207" y="1640495"/>
            <a:ext cx="4961858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00783" y="1520145"/>
            <a:ext cx="6836544" cy="130753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9294226" y="2482031"/>
            <a:ext cx="612842" cy="291055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6" tIns="45718" rIns="91436" bIns="45718" spcCol="0" rtlCol="0" anchor="ctr"/>
          <a:lstStyle/>
          <a:p>
            <a:pPr algn="ctr"/>
            <a:endParaRPr lang="en-US" kern="0">
              <a:solidFill>
                <a:srgbClr val="0000FF"/>
              </a:solidFill>
              <a:latin typeface="Calibri" panose="020F0502020204030204"/>
              <a:ea typeface="Microsoft YaHei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48250" y="2139950"/>
            <a:ext cx="6554470" cy="13823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mây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6869175" y="3092851"/>
            <a:ext cx="612842" cy="29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593706" y="2935112"/>
            <a:ext cx="3386619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ngõ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trúc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bèo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).  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60679" y="3432873"/>
            <a:ext cx="6716752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Không gian mùa thu, cảnh sắc mùa thu mở ra nhiều hướng thật sinh động.</a:t>
            </a:r>
            <a:endParaRPr 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6" grpId="0"/>
      <p:bldP spid="52" grpId="0"/>
      <p:bldP spid="53" grpId="0"/>
      <p:bldP spid="54" grpId="0"/>
      <p:bldP spid="55" grpId="0"/>
      <p:bldP spid="66" grpId="0"/>
      <p:bldP spid="2" grpId="0"/>
      <p:bldP spid="3" grpId="0"/>
      <p:bldP spid="4" grpId="0"/>
      <p:bldP spid="5" grpId="0"/>
      <p:bldP spid="67" grpId="0"/>
      <p:bldP spid="68" grpId="0"/>
      <p:bldP spid="69" grpId="0" bldLvl="0" animBg="1"/>
      <p:bldP spid="70" grpId="0"/>
      <p:bldP spid="72" grpId="0" bldLvl="0" animBg="1"/>
      <p:bldP spid="73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8"/>
            <a:ext cx="12192000" cy="1226128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id-ID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27000" y="-4191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/>
          <a:lstStyle/>
          <a:p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7"/>
            <a:ext cx="2490058" cy="2490057"/>
          </a:xfrm>
          <a:prstGeom prst="rect">
            <a:avLst/>
          </a:prstGeom>
        </p:spPr>
      </p:pic>
      <p:grpSp>
        <p:nvGrpSpPr>
          <p:cNvPr id="27" name="!!125"/>
          <p:cNvGrpSpPr/>
          <p:nvPr/>
        </p:nvGrpSpPr>
        <p:grpSpPr>
          <a:xfrm>
            <a:off x="1992451" y="130221"/>
            <a:ext cx="959643" cy="465282"/>
            <a:chOff x="2700337" y="1743074"/>
            <a:chExt cx="1414463" cy="685801"/>
          </a:xfrm>
        </p:grpSpPr>
        <p:sp>
          <p:nvSpPr>
            <p:cNvPr id="28" name="Freeform: Shape 27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/>
          <p:cNvGrpSpPr/>
          <p:nvPr/>
        </p:nvGrpSpPr>
        <p:grpSpPr>
          <a:xfrm>
            <a:off x="3779773" y="100761"/>
            <a:ext cx="959643" cy="465282"/>
            <a:chOff x="2700337" y="1743074"/>
            <a:chExt cx="1414463" cy="685801"/>
          </a:xfrm>
        </p:grpSpPr>
        <p:sp>
          <p:nvSpPr>
            <p:cNvPr id="41" name="Freeform: Shape 40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55179" y="195040"/>
            <a:ext cx="5424875" cy="523216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475" y="794258"/>
            <a:ext cx="5703797" cy="54809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dịu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391" y="1682295"/>
            <a:ext cx="9615060" cy="58784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sóng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695" y="2463793"/>
            <a:ext cx="11354913" cy="10833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nhàng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sóng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hơi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tí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”,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khẽ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”, 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tầng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mây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lửng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693" y="3782137"/>
            <a:ext cx="11232086" cy="58784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tẻo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176" y="4615864"/>
            <a:ext cx="10993649" cy="54809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ngõ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435" y="5561852"/>
            <a:ext cx="11532653" cy="10833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8"/>
            <a:ext cx="12192000" cy="1226128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id-ID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27000" y="-4191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/>
          <a:lstStyle/>
          <a:p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7"/>
            <a:ext cx="2490058" cy="2490057"/>
          </a:xfrm>
          <a:prstGeom prst="rect">
            <a:avLst/>
          </a:prstGeom>
        </p:spPr>
      </p:pic>
      <p:grpSp>
        <p:nvGrpSpPr>
          <p:cNvPr id="27" name="!!125"/>
          <p:cNvGrpSpPr/>
          <p:nvPr/>
        </p:nvGrpSpPr>
        <p:grpSpPr>
          <a:xfrm>
            <a:off x="1992451" y="130221"/>
            <a:ext cx="959643" cy="465282"/>
            <a:chOff x="2700337" y="1743074"/>
            <a:chExt cx="1414463" cy="685801"/>
          </a:xfrm>
        </p:grpSpPr>
        <p:sp>
          <p:nvSpPr>
            <p:cNvPr id="28" name="Freeform: Shape 27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/>
          <p:cNvGrpSpPr/>
          <p:nvPr/>
        </p:nvGrpSpPr>
        <p:grpSpPr>
          <a:xfrm>
            <a:off x="3779773" y="100761"/>
            <a:ext cx="959643" cy="465282"/>
            <a:chOff x="2700337" y="1743074"/>
            <a:chExt cx="1414463" cy="685801"/>
          </a:xfrm>
        </p:grpSpPr>
        <p:sp>
          <p:nvSpPr>
            <p:cNvPr id="41" name="Freeform: Shape 40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23273" y="438037"/>
            <a:ext cx="6869180" cy="54809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189" y="1172674"/>
            <a:ext cx="11648250" cy="10833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Ngõ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trúc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quanh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co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khách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vắng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teo</a:t>
            </a:r>
            <a:r>
              <a:rPr lang="en-US" sz="2800" b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 </a:t>
            </a:r>
            <a:r>
              <a:rPr lang="en-US" sz="2800" b="1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02" y="2372760"/>
            <a:ext cx="11512264" cy="157889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khẽ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: 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sóng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hơi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”, 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tầng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mây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lửng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”, 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khẽ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 →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02" y="4179017"/>
            <a:ext cx="11512264" cy="108336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đớp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mồi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127000" y="6186912"/>
            <a:ext cx="12192000" cy="1226128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27000" y="-4191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7"/>
            <a:ext cx="2490058" cy="2490057"/>
          </a:xfrm>
          <a:prstGeom prst="rect">
            <a:avLst/>
          </a:prstGeom>
        </p:spPr>
      </p:pic>
      <p:grpSp>
        <p:nvGrpSpPr>
          <p:cNvPr id="27" name="!!125"/>
          <p:cNvGrpSpPr/>
          <p:nvPr/>
        </p:nvGrpSpPr>
        <p:grpSpPr>
          <a:xfrm>
            <a:off x="1992451" y="130221"/>
            <a:ext cx="959643" cy="465282"/>
            <a:chOff x="2700337" y="1743074"/>
            <a:chExt cx="1414463" cy="685801"/>
          </a:xfrm>
        </p:grpSpPr>
        <p:sp>
          <p:nvSpPr>
            <p:cNvPr id="28" name="Freeform: Shape 27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/>
          <p:cNvGrpSpPr/>
          <p:nvPr/>
        </p:nvGrpSpPr>
        <p:grpSpPr>
          <a:xfrm>
            <a:off x="3779773" y="100761"/>
            <a:ext cx="959643" cy="465282"/>
            <a:chOff x="2700337" y="1743074"/>
            <a:chExt cx="1414463" cy="685801"/>
          </a:xfrm>
        </p:grpSpPr>
        <p:sp>
          <p:nvSpPr>
            <p:cNvPr id="41" name="Freeform: Shape 40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45912" y="501022"/>
            <a:ext cx="10904561" cy="577593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cõi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gam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se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thấm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hồn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 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khẽ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đưa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vèo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lẫn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uẩn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=&gt;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hồn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thiên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nhiên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thầm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kín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sâu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sắc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2736" y="43669"/>
            <a:ext cx="2876100" cy="1000270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>
              <a:defRPr/>
            </a:pPr>
            <a:r>
              <a:rPr lang="en-US" sz="59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2. </a:t>
            </a:r>
            <a:r>
              <a:rPr lang="en-US" sz="59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Tình</a:t>
            </a:r>
            <a:r>
              <a:rPr lang="en-US" sz="59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r>
              <a:rPr lang="en-US" sz="59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thu</a:t>
            </a: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endParaRPr lang="id-ID" sz="59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ppy School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8"/>
            <a:ext cx="12192000" cy="1226128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27000" y="-4191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7"/>
            <a:ext cx="2490058" cy="2490057"/>
          </a:xfrm>
          <a:prstGeom prst="rect">
            <a:avLst/>
          </a:prstGeom>
        </p:spPr>
      </p:pic>
      <p:grpSp>
        <p:nvGrpSpPr>
          <p:cNvPr id="27" name="!!125"/>
          <p:cNvGrpSpPr/>
          <p:nvPr/>
        </p:nvGrpSpPr>
        <p:grpSpPr>
          <a:xfrm>
            <a:off x="1992451" y="130221"/>
            <a:ext cx="959643" cy="465282"/>
            <a:chOff x="2700337" y="1743074"/>
            <a:chExt cx="1414463" cy="685801"/>
          </a:xfrm>
        </p:grpSpPr>
        <p:sp>
          <p:nvSpPr>
            <p:cNvPr id="28" name="Freeform: Shape 27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/>
          <p:cNvGrpSpPr/>
          <p:nvPr/>
        </p:nvGrpSpPr>
        <p:grpSpPr>
          <a:xfrm>
            <a:off x="3779773" y="100761"/>
            <a:ext cx="959643" cy="465282"/>
            <a:chOff x="2700337" y="1743074"/>
            <a:chExt cx="1414463" cy="685801"/>
          </a:xfrm>
        </p:grpSpPr>
        <p:sp>
          <p:nvSpPr>
            <p:cNvPr id="41" name="Freeform: Shape 40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79400" y="1077337"/>
            <a:ext cx="11484970" cy="370870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eo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”-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đáo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1859" y="671477"/>
            <a:ext cx="3653557" cy="1000270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>
              <a:defRPr/>
            </a:pPr>
            <a:r>
              <a:rPr lang="en-US" sz="59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3. </a:t>
            </a:r>
            <a:r>
              <a:rPr lang="en-US" sz="59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Nghệ</a:t>
            </a:r>
            <a:r>
              <a:rPr lang="en-US" sz="59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r>
              <a:rPr lang="en-US" sz="5900" b="1" dirty="0" err="1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thuật</a:t>
            </a:r>
            <a:r>
              <a:rPr lang="en-US" sz="5900" b="1" dirty="0" smtClean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endParaRPr lang="id-ID" sz="59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ppy School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898891" y="-12065"/>
            <a:ext cx="3300730" cy="167640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255594" y="1173707"/>
            <a:ext cx="9641006" cy="3377337"/>
            <a:chOff x="5261" y="3406"/>
            <a:chExt cx="8762" cy="4034"/>
          </a:xfrm>
        </p:grpSpPr>
        <p:grpSp>
          <p:nvGrpSpPr>
            <p:cNvPr id="9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 descr="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553" y="3859792"/>
            <a:ext cx="1003936" cy="78486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57032" y="3739713"/>
            <a:ext cx="6757457" cy="87254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900" b="1" dirty="0" smtClean="0">
                <a:solidFill>
                  <a:srgbClr val="FF0000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           </a:t>
            </a:r>
            <a:r>
              <a:rPr lang="en-US" altLang="zh-CN" sz="3900" b="1" dirty="0" err="1" smtClean="0">
                <a:solidFill>
                  <a:srgbClr val="FF0000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Nguyễn</a:t>
            </a:r>
            <a:r>
              <a:rPr lang="en-US" altLang="zh-CN" sz="3900" b="1" dirty="0" smtClean="0">
                <a:solidFill>
                  <a:srgbClr val="FF0000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3900" b="1" dirty="0" err="1">
                <a:solidFill>
                  <a:srgbClr val="FF0000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Khuyến</a:t>
            </a:r>
            <a:r>
              <a:rPr lang="en-US" altLang="zh-CN" sz="3900" b="1" dirty="0">
                <a:solidFill>
                  <a:srgbClr val="FF0000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 </a:t>
            </a:r>
            <a:endParaRPr lang="zh-CN" altLang="en-US" sz="3900" b="1" dirty="0">
              <a:solidFill>
                <a:srgbClr val="FF0000"/>
              </a:solidFill>
              <a:latin typeface="UTM Edwardian" panose="020406030505060202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24" name="图片 23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404" y="1540510"/>
            <a:ext cx="887095" cy="897889"/>
          </a:xfrm>
          <a:prstGeom prst="rect">
            <a:avLst/>
          </a:prstGeom>
        </p:spPr>
      </p:pic>
      <p:sp>
        <p:nvSpPr>
          <p:cNvPr id="20" name="文本框 21"/>
          <p:cNvSpPr txBox="1"/>
          <p:nvPr/>
        </p:nvSpPr>
        <p:spPr>
          <a:xfrm>
            <a:off x="2057256" y="1160564"/>
            <a:ext cx="8334368" cy="297053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7200" b="1" dirty="0" err="1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Câu</a:t>
            </a:r>
            <a:r>
              <a:rPr lang="en-US" altLang="zh-CN" sz="7200" b="1" dirty="0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cá</a:t>
            </a:r>
            <a:r>
              <a:rPr lang="en-US" altLang="zh-CN" sz="7200" b="1" dirty="0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mùa</a:t>
            </a:r>
            <a:r>
              <a:rPr lang="en-US" altLang="zh-CN" sz="7200" b="1" dirty="0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7200" b="1" dirty="0" err="1" smtClean="0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thu</a:t>
            </a:r>
            <a:endParaRPr lang="en-US" altLang="zh-CN" sz="7200" b="1" dirty="0" smtClean="0">
              <a:solidFill>
                <a:srgbClr val="336601"/>
              </a:solidFill>
              <a:latin typeface="UTM Edwardian" panose="02040603050506020204" pitchFamily="18" charset="0"/>
              <a:ea typeface="Microsoft YaHei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7200" b="1" dirty="0" smtClean="0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(Thu </a:t>
            </a:r>
            <a:r>
              <a:rPr lang="en-US" altLang="zh-CN" sz="7200" b="1" dirty="0" err="1" smtClean="0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điếu</a:t>
            </a:r>
            <a:r>
              <a:rPr lang="en-US" altLang="zh-CN" sz="7200" b="1" dirty="0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)</a:t>
            </a:r>
            <a:r>
              <a:rPr lang="en-US" altLang="zh-CN" sz="7200" b="1" dirty="0" smtClean="0">
                <a:solidFill>
                  <a:srgbClr val="336601"/>
                </a:solidFill>
                <a:latin typeface="UTM Edwardian" panose="02040603050506020204" pitchFamily="18" charset="0"/>
                <a:ea typeface="Microsoft YaHei" panose="020B0503020204020204" pitchFamily="34" charset="-122"/>
              </a:rPr>
              <a:t> </a:t>
            </a:r>
            <a:endParaRPr lang="zh-CN" altLang="en-US" sz="7200" b="1" dirty="0">
              <a:solidFill>
                <a:srgbClr val="336601"/>
              </a:solidFill>
              <a:latin typeface="UTM Edwardian" panose="020406030505060202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3712" t="8963" r="11111" b="9555"/>
          <a:stretch>
            <a:fillRect/>
          </a:stretch>
        </p:blipFill>
        <p:spPr>
          <a:xfrm>
            <a:off x="49699" y="4252224"/>
            <a:ext cx="1895475" cy="257175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7684" y="1736936"/>
            <a:ext cx="2698176" cy="1015662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>
              <a:defRPr/>
            </a:pP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1. </a:t>
            </a:r>
            <a:r>
              <a:rPr lang="en-US" sz="59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Tác</a:t>
            </a: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r>
              <a:rPr lang="en-US" sz="59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giả</a:t>
            </a: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endParaRPr lang="id-ID" sz="59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ppy School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930" y="721271"/>
            <a:ext cx="8230139" cy="1015662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>
              <a:defRPr/>
            </a:pPr>
            <a:r>
              <a:rPr lang="en-US" sz="5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I. TÌM HIỂU CHUNG  </a:t>
            </a:r>
            <a:endParaRPr lang="id-ID" sz="5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9"/>
          <p:cNvSpPr txBox="1"/>
          <p:nvPr/>
        </p:nvSpPr>
        <p:spPr>
          <a:xfrm>
            <a:off x="5145278" y="2460853"/>
            <a:ext cx="6004945" cy="430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429263" y="4999303"/>
            <a:ext cx="2887980" cy="861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Khuyến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(1835-1909)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4" name="Picture 6" descr="Nguyễn Khuyế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9" y="957710"/>
            <a:ext cx="3010706" cy="3868060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5274" y="700705"/>
            <a:ext cx="6523561" cy="1332812"/>
          </a:xfrm>
          <a:prstGeom prst="rect">
            <a:avLst/>
          </a:prstGeom>
          <a:solidFill>
            <a:schemeClr val="accent4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5274" y="2289588"/>
            <a:ext cx="6523561" cy="18183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just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quan cho nhà Nguyễn hơn 10 năm, sau đó cáo quan về quê dạy học và sống thanh bạch ở đây.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5277" y="4568762"/>
            <a:ext cx="6346139" cy="172285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just"/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tài năng, cốt cách thanh cao, yêu nước thương dân, kiên quyết không hợp tác với giặc.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3" grpId="0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9"/>
          <p:cNvSpPr txBox="1"/>
          <p:nvPr/>
        </p:nvSpPr>
        <p:spPr>
          <a:xfrm>
            <a:off x="4638101" y="646601"/>
            <a:ext cx="7249099" cy="861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800 bài cả chữ Hán, Nôm theo các thể loại: thơ, văn, câu đối.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567987" y="2650087"/>
            <a:ext cx="5128145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thơ: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yêu quê hương đất nước,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cuộc sống người dân,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châm biếm đả kích thực dân phong 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uyển tập thơ Nguyễn Khuyế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9" y="1077488"/>
            <a:ext cx="251460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chweb-NXB Tổng hợp TP.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20" y="2534568"/>
            <a:ext cx="2341965" cy="334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7177" y="341922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276" y="252948"/>
            <a:ext cx="529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68" y="252947"/>
            <a:ext cx="5823047" cy="4400939"/>
          </a:xfrm>
          <a:prstGeom prst="rect">
            <a:avLst/>
          </a:prstGeom>
          <a:solidFill>
            <a:srgbClr val="005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Khắc khoải đưa sầu giọng lửng lơ,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Ấy hồn Thục đế thác bao giờ?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canh máu chảy đêm hè vắng,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Sáu khắc hồn tan bóng nguyệt mờ.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phải tiếc xuân mà đứng gọi,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là nhớ nước vẫn nằm mơ?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Thâu đêm ròng rã kêu ai đó?</a:t>
            </a:r>
            <a:b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Giục khách giang hồ dạ ngẩn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141493" y="2995678"/>
            <a:ext cx="6005017" cy="36030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năm làm ruộng vẫn chân thua,</a:t>
            </a:r>
            <a:b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 mất đằng chiêm, mùa mất mùa.</a:t>
            </a:r>
            <a:b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thuế quan Tây, phần trả nợ,</a:t>
            </a:r>
            <a:b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công đứa ở, nửa thuê bò.</a:t>
            </a:r>
            <a:b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 trưa dưa muối cho qua bữa,</a:t>
            </a:r>
            <a:b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búa trầu chè chẳng dám mua.</a:t>
            </a:r>
            <a:b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kiệm thế mà không khá nhỉ,</a:t>
            </a:r>
            <a:b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giờ cho biết khỏi đường lo?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4282" y="600502"/>
            <a:ext cx="6114197" cy="1937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4280" y="3370997"/>
            <a:ext cx="6114199" cy="19516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8"/>
            <a:ext cx="12192000" cy="1226128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999" y="1405098"/>
            <a:ext cx="4920989" cy="5257657"/>
          </a:xfrm>
          <a:prstGeom prst="rect">
            <a:avLst/>
          </a:prstGeom>
          <a:noFill/>
          <a:ln w="28575">
            <a:solidFill>
              <a:srgbClr val="E33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27000" y="-4191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7"/>
            <a:ext cx="2490058" cy="2490057"/>
          </a:xfrm>
          <a:prstGeom prst="rect">
            <a:avLst/>
          </a:prstGeom>
        </p:spPr>
      </p:pic>
      <p:grpSp>
        <p:nvGrpSpPr>
          <p:cNvPr id="27" name="!!125"/>
          <p:cNvGrpSpPr/>
          <p:nvPr/>
        </p:nvGrpSpPr>
        <p:grpSpPr>
          <a:xfrm>
            <a:off x="1992451" y="130221"/>
            <a:ext cx="959643" cy="465282"/>
            <a:chOff x="2700337" y="1743074"/>
            <a:chExt cx="1414463" cy="685801"/>
          </a:xfrm>
        </p:grpSpPr>
        <p:sp>
          <p:nvSpPr>
            <p:cNvPr id="28" name="Freeform: Shape 27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/>
          <p:cNvGrpSpPr/>
          <p:nvPr/>
        </p:nvGrpSpPr>
        <p:grpSpPr>
          <a:xfrm>
            <a:off x="3779773" y="100761"/>
            <a:ext cx="959643" cy="465282"/>
            <a:chOff x="2700337" y="1743074"/>
            <a:chExt cx="1414463" cy="685801"/>
          </a:xfrm>
        </p:grpSpPr>
        <p:sp>
          <p:nvSpPr>
            <p:cNvPr id="41" name="Freeform: Shape 40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6703410" y="2312081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39987" y="4156766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40909" y="5866506"/>
            <a:ext cx="499393" cy="0"/>
          </a:xfrm>
          <a:prstGeom prst="line">
            <a:avLst/>
          </a:prstGeom>
          <a:ln w="38100">
            <a:solidFill>
              <a:srgbClr val="E3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7158002" y="1779414"/>
            <a:ext cx="4603847" cy="1065333"/>
            <a:chOff x="2606580" y="1712954"/>
            <a:chExt cx="4658105" cy="1355738"/>
          </a:xfrm>
        </p:grpSpPr>
        <p:sp>
          <p:nvSpPr>
            <p:cNvPr id="51" name="Rectangle: Rounded Corners 50"/>
            <p:cNvSpPr/>
            <p:nvPr/>
          </p:nvSpPr>
          <p:spPr>
            <a:xfrm>
              <a:off x="2731920" y="1712954"/>
              <a:ext cx="4532765" cy="13557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ct val="0"/>
                </a:spcBef>
                <a:defRPr/>
              </a:pPr>
              <a:r>
                <a:rPr lang="en-US" alt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chùm</a:t>
              </a:r>
              <a:r>
                <a:rPr lang="en-US" alt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alt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alt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endParaRPr lang="en-US" alt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25367" y="3849067"/>
            <a:ext cx="4862195" cy="907558"/>
            <a:chOff x="2606580" y="2014460"/>
            <a:chExt cx="4570478" cy="1147059"/>
          </a:xfrm>
        </p:grpSpPr>
        <p:sp>
          <p:nvSpPr>
            <p:cNvPr id="58" name="Rectangle: Rounded Corners 57"/>
            <p:cNvSpPr/>
            <p:nvPr/>
          </p:nvSpPr>
          <p:spPr>
            <a:xfrm>
              <a:off x="2731920" y="2014460"/>
              <a:ext cx="4445138" cy="11470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Thất ngôn bát cú Đường luật</a:t>
              </a:r>
              <a:endPara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05469" y="5304923"/>
            <a:ext cx="3925267" cy="1301516"/>
            <a:chOff x="2606580" y="1959547"/>
            <a:chExt cx="4103425" cy="979397"/>
          </a:xfrm>
        </p:grpSpPr>
        <p:sp>
          <p:nvSpPr>
            <p:cNvPr id="61" name="Rectangle: Rounded Corners 60"/>
            <p:cNvSpPr/>
            <p:nvPr/>
          </p:nvSpPr>
          <p:spPr>
            <a:xfrm>
              <a:off x="2731920" y="1959547"/>
              <a:ext cx="3978085" cy="9793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3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 </a:t>
              </a:r>
              <a:r>
                <a:rPr 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2 </a:t>
              </a:r>
              <a:r>
                <a:rPr 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1. </a:t>
              </a:r>
              <a:r>
                <a:rPr 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endPara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2. </a:t>
              </a:r>
              <a:r>
                <a:rPr 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 rot="16200000">
              <a:off x="2598464" y="2340098"/>
              <a:ext cx="117683" cy="101451"/>
            </a:xfrm>
            <a:prstGeom prst="triangle">
              <a:avLst/>
            </a:prstGeom>
            <a:solidFill>
              <a:srgbClr val="E52626"/>
            </a:solidFill>
            <a:ln>
              <a:solidFill>
                <a:srgbClr val="E5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51476" y="1518480"/>
            <a:ext cx="1637661" cy="1587202"/>
            <a:chOff x="885193" y="2143875"/>
            <a:chExt cx="1754840" cy="1700770"/>
          </a:xfrm>
        </p:grpSpPr>
        <p:sp>
          <p:nvSpPr>
            <p:cNvPr id="81" name="Oval 80"/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>
              <a:fillRect/>
            </a:stretch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4" name="Group 83"/>
          <p:cNvGrpSpPr/>
          <p:nvPr/>
        </p:nvGrpSpPr>
        <p:grpSpPr>
          <a:xfrm>
            <a:off x="5188975" y="3346203"/>
            <a:ext cx="1637661" cy="1587202"/>
            <a:chOff x="885193" y="2143875"/>
            <a:chExt cx="1754840" cy="1700770"/>
          </a:xfrm>
        </p:grpSpPr>
        <p:sp>
          <p:nvSpPr>
            <p:cNvPr id="86" name="Oval 85"/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>
              <a:fillRect/>
            </a:stretch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" name="Group 88"/>
          <p:cNvGrpSpPr/>
          <p:nvPr/>
        </p:nvGrpSpPr>
        <p:grpSpPr>
          <a:xfrm>
            <a:off x="5188975" y="5072907"/>
            <a:ext cx="1637661" cy="1587202"/>
            <a:chOff x="885193" y="2143875"/>
            <a:chExt cx="1754840" cy="1700770"/>
          </a:xfrm>
        </p:grpSpPr>
        <p:sp>
          <p:nvSpPr>
            <p:cNvPr id="91" name="Oval 90"/>
            <p:cNvSpPr/>
            <p:nvPr/>
          </p:nvSpPr>
          <p:spPr>
            <a:xfrm>
              <a:off x="1010586" y="2279726"/>
              <a:ext cx="1479799" cy="14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7" t="7794" r="8582" b="11861"/>
            <a:stretch>
              <a:fillRect/>
            </a:stretch>
          </p:blipFill>
          <p:spPr>
            <a:xfrm>
              <a:off x="885193" y="2143875"/>
              <a:ext cx="1754840" cy="170077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" name="Google Shape;1090;p49"/>
          <p:cNvSpPr txBox="1">
            <a:spLocks noGrp="1"/>
          </p:cNvSpPr>
          <p:nvPr/>
        </p:nvSpPr>
        <p:spPr>
          <a:xfrm>
            <a:off x="4645537" y="2313572"/>
            <a:ext cx="2601089" cy="64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prstClr val="white"/>
              </a:buClr>
            </a:pPr>
            <a:r>
              <a:rPr lang="en-US" sz="2300">
                <a:solidFill>
                  <a:srgbClr val="4472C4">
                    <a:lumMod val="50000"/>
                  </a:srgbClr>
                </a:solidFill>
              </a:rPr>
              <a:t>Xuất xứ</a:t>
            </a:r>
            <a:endParaRPr lang="en-US" sz="2300">
              <a:solidFill>
                <a:srgbClr val="4472C4">
                  <a:lumMod val="50000"/>
                </a:srgbClr>
              </a:solidFill>
            </a:endParaRPr>
          </a:p>
          <a:p>
            <a:pPr>
              <a:buClr>
                <a:prstClr val="white"/>
              </a:buClr>
            </a:pPr>
            <a:endParaRPr sz="440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3" name="Google Shape;1090;p49"/>
          <p:cNvSpPr txBox="1">
            <a:spLocks noGrp="1"/>
          </p:cNvSpPr>
          <p:nvPr/>
        </p:nvSpPr>
        <p:spPr>
          <a:xfrm>
            <a:off x="4735058" y="4219326"/>
            <a:ext cx="2601089" cy="64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prstClr val="white"/>
              </a:buClr>
            </a:pPr>
            <a:r>
              <a:rPr lang="en-US" sz="2300">
                <a:solidFill>
                  <a:srgbClr val="4472C4">
                    <a:lumMod val="50000"/>
                  </a:srgbClr>
                </a:solidFill>
              </a:rPr>
              <a:t>Thể th</a:t>
            </a:r>
            <a:r>
              <a:rPr lang="vi-VN" sz="2300">
                <a:solidFill>
                  <a:srgbClr val="4472C4">
                    <a:lumMod val="50000"/>
                  </a:srgbClr>
                </a:solidFill>
              </a:rPr>
              <a:t>ơ</a:t>
            </a:r>
            <a:endParaRPr lang="en-US" sz="2300">
              <a:solidFill>
                <a:srgbClr val="4472C4">
                  <a:lumMod val="50000"/>
                </a:srgbClr>
              </a:solidFill>
            </a:endParaRPr>
          </a:p>
          <a:p>
            <a:pPr>
              <a:buClr>
                <a:prstClr val="white"/>
              </a:buClr>
            </a:pPr>
            <a:endParaRPr sz="440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4" name="Google Shape;1090;p49"/>
          <p:cNvSpPr txBox="1">
            <a:spLocks noGrp="1"/>
          </p:cNvSpPr>
          <p:nvPr/>
        </p:nvSpPr>
        <p:spPr>
          <a:xfrm>
            <a:off x="4735058" y="5909380"/>
            <a:ext cx="2601089" cy="64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4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prstClr val="white"/>
              </a:buClr>
            </a:pPr>
            <a:r>
              <a:rPr lang="en-US" sz="2300">
                <a:solidFill>
                  <a:srgbClr val="4472C4">
                    <a:lumMod val="50000"/>
                  </a:srgbClr>
                </a:solidFill>
              </a:rPr>
              <a:t>Bố cục</a:t>
            </a:r>
            <a:endParaRPr lang="en-US" sz="2300">
              <a:solidFill>
                <a:srgbClr val="4472C4">
                  <a:lumMod val="50000"/>
                </a:srgbClr>
              </a:solidFill>
            </a:endParaRPr>
          </a:p>
          <a:p>
            <a:pPr>
              <a:buClr>
                <a:prstClr val="white"/>
              </a:buClr>
            </a:pPr>
            <a:endParaRPr sz="440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7735" y="175361"/>
            <a:ext cx="3299300" cy="1015662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>
              <a:defRPr/>
            </a:pP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2. </a:t>
            </a:r>
            <a:r>
              <a:rPr lang="en-US" sz="59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Tác</a:t>
            </a: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r>
              <a:rPr lang="en-US" sz="5900" b="1" dirty="0" err="1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phẩm</a:t>
            </a:r>
            <a:r>
              <a:rPr lang="en-US" sz="5900" b="1" dirty="0">
                <a:solidFill>
                  <a:srgbClr val="B54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ppy School" pitchFamily="2" charset="0"/>
              </a:rPr>
              <a:t> </a:t>
            </a:r>
            <a:endParaRPr lang="id-ID" sz="5900" b="1" dirty="0">
              <a:solidFill>
                <a:srgbClr val="B54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ppy School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5513" y="1671061"/>
            <a:ext cx="6051512" cy="5894630"/>
          </a:xfrm>
          <a:prstGeom prst="rect">
            <a:avLst/>
          </a:prstGeom>
          <a:noFill/>
        </p:spPr>
        <p:txBody>
          <a:bodyPr wrap="square" lIns="91436" tIns="45718" rIns="91436" bIns="4571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thu lạnh lẽo nước trong veo,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thuyền câu bé tẻo teo.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 biếc theo làn hơi gợn tí,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vàng trước gió </a:t>
            </a:r>
            <a:r>
              <a:rPr lang="en-US" sz="23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đưa vèo.</a:t>
            </a:r>
            <a:endParaRPr lang="en-US" sz="23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 mây lơ lửng trời xanh ngắt,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 trúc quanh co khách vắng teo.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 gối, </a:t>
            </a:r>
            <a:r>
              <a:rPr lang="en-US" sz="23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 lâu chẳng được,</a:t>
            </a:r>
            <a:b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đâu đớp động dưới chân bèo.</a:t>
            </a:r>
            <a:endParaRPr lang="en-US" sz="23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3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br>
              <a:rPr lang="vi-VN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0" y="5573848"/>
            <a:ext cx="12192000" cy="1226128"/>
          </a:xfrm>
          <a:custGeom>
            <a:avLst/>
            <a:gdLst>
              <a:gd name="connsiteX0" fmla="*/ 6523760 w 12192000"/>
              <a:gd name="connsiteY0" fmla="*/ 0 h 1704109"/>
              <a:gd name="connsiteX1" fmla="*/ 11962566 w 12192000"/>
              <a:gd name="connsiteY1" fmla="*/ 515523 h 1704109"/>
              <a:gd name="connsiteX2" fmla="*/ 12192000 w 12192000"/>
              <a:gd name="connsiteY2" fmla="*/ 566151 h 1704109"/>
              <a:gd name="connsiteX3" fmla="*/ 12192000 w 12192000"/>
              <a:gd name="connsiteY3" fmla="*/ 1704109 h 1704109"/>
              <a:gd name="connsiteX4" fmla="*/ 0 w 12192000"/>
              <a:gd name="connsiteY4" fmla="*/ 1704109 h 1704109"/>
              <a:gd name="connsiteX5" fmla="*/ 0 w 12192000"/>
              <a:gd name="connsiteY5" fmla="*/ 779632 h 1704109"/>
              <a:gd name="connsiteX6" fmla="*/ 336089 w 12192000"/>
              <a:gd name="connsiteY6" fmla="*/ 689293 h 1704109"/>
              <a:gd name="connsiteX7" fmla="*/ 6523760 w 12192000"/>
              <a:gd name="connsiteY7" fmla="*/ 0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704109">
                <a:moveTo>
                  <a:pt x="6523760" y="0"/>
                </a:moveTo>
                <a:cubicBezTo>
                  <a:pt x="8538417" y="0"/>
                  <a:pt x="10410028" y="190049"/>
                  <a:pt x="11962566" y="515523"/>
                </a:cubicBezTo>
                <a:lnTo>
                  <a:pt x="12192000" y="566151"/>
                </a:lnTo>
                <a:lnTo>
                  <a:pt x="12192000" y="1704109"/>
                </a:lnTo>
                <a:lnTo>
                  <a:pt x="0" y="1704109"/>
                </a:lnTo>
                <a:lnTo>
                  <a:pt x="0" y="779632"/>
                </a:lnTo>
                <a:lnTo>
                  <a:pt x="336089" y="689293"/>
                </a:lnTo>
                <a:cubicBezTo>
                  <a:pt x="2017595" y="258677"/>
                  <a:pt x="4173327" y="0"/>
                  <a:pt x="6523760" y="0"/>
                </a:cubicBezTo>
                <a:close/>
              </a:path>
            </a:pathLst>
          </a:custGeom>
          <a:solidFill>
            <a:srgbClr val="FEDF9F"/>
          </a:solidFill>
          <a:ln>
            <a:noFill/>
          </a:ln>
          <a:effectLst>
            <a:outerShdw blurRad="279400" dist="38100" dir="16200000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27000" y="-4191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98" y="657077"/>
            <a:ext cx="2490058" cy="2490057"/>
          </a:xfrm>
          <a:prstGeom prst="rect">
            <a:avLst/>
          </a:prstGeom>
        </p:spPr>
      </p:pic>
      <p:grpSp>
        <p:nvGrpSpPr>
          <p:cNvPr id="27" name="!!125"/>
          <p:cNvGrpSpPr/>
          <p:nvPr/>
        </p:nvGrpSpPr>
        <p:grpSpPr>
          <a:xfrm>
            <a:off x="1992451" y="130221"/>
            <a:ext cx="959643" cy="465282"/>
            <a:chOff x="2700337" y="1743074"/>
            <a:chExt cx="1414463" cy="685801"/>
          </a:xfrm>
        </p:grpSpPr>
        <p:sp>
          <p:nvSpPr>
            <p:cNvPr id="28" name="Freeform: Shape 27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!!125"/>
          <p:cNvGrpSpPr/>
          <p:nvPr/>
        </p:nvGrpSpPr>
        <p:grpSpPr>
          <a:xfrm>
            <a:off x="3779773" y="100761"/>
            <a:ext cx="959643" cy="465282"/>
            <a:chOff x="2700337" y="1743074"/>
            <a:chExt cx="1414463" cy="685801"/>
          </a:xfrm>
        </p:grpSpPr>
        <p:sp>
          <p:nvSpPr>
            <p:cNvPr id="41" name="Freeform: Shape 40"/>
            <p:cNvSpPr/>
            <p:nvPr/>
          </p:nvSpPr>
          <p:spPr>
            <a:xfrm>
              <a:off x="2700337" y="1743074"/>
              <a:ext cx="1114426" cy="533400"/>
            </a:xfrm>
            <a:custGeom>
              <a:avLst/>
              <a:gdLst>
                <a:gd name="connsiteX0" fmla="*/ 600074 w 1114426"/>
                <a:gd name="connsiteY0" fmla="*/ 0 h 533400"/>
                <a:gd name="connsiteX1" fmla="*/ 779992 w 1114426"/>
                <a:gd name="connsiteY1" fmla="*/ 110531 h 533400"/>
                <a:gd name="connsiteX2" fmla="*/ 782235 w 1114426"/>
                <a:gd name="connsiteY2" fmla="*/ 120827 h 533400"/>
                <a:gd name="connsiteX3" fmla="*/ 791545 w 1114426"/>
                <a:gd name="connsiteY3" fmla="*/ 114880 h 533400"/>
                <a:gd name="connsiteX4" fmla="*/ 844378 w 1114426"/>
                <a:gd name="connsiteY4" fmla="*/ 104775 h 533400"/>
                <a:gd name="connsiteX5" fmla="*/ 980110 w 1114426"/>
                <a:gd name="connsiteY5" fmla="*/ 233363 h 533400"/>
                <a:gd name="connsiteX6" fmla="*/ 970976 w 1114426"/>
                <a:gd name="connsiteY6" fmla="*/ 276224 h 533400"/>
                <a:gd name="connsiteX7" fmla="*/ 985838 w 1114426"/>
                <a:gd name="connsiteY7" fmla="*/ 276224 h 533400"/>
                <a:gd name="connsiteX8" fmla="*/ 1114426 w 1114426"/>
                <a:gd name="connsiteY8" fmla="*/ 404812 h 533400"/>
                <a:gd name="connsiteX9" fmla="*/ 1114425 w 1114426"/>
                <a:gd name="connsiteY9" fmla="*/ 404812 h 533400"/>
                <a:gd name="connsiteX10" fmla="*/ 985837 w 1114426"/>
                <a:gd name="connsiteY10" fmla="*/ 533400 h 533400"/>
                <a:gd name="connsiteX11" fmla="*/ 128588 w 1114426"/>
                <a:gd name="connsiteY11" fmla="*/ 533399 h 533400"/>
                <a:gd name="connsiteX12" fmla="*/ 10105 w 1114426"/>
                <a:gd name="connsiteY12" fmla="*/ 454863 h 533400"/>
                <a:gd name="connsiteX13" fmla="*/ 0 w 1114426"/>
                <a:gd name="connsiteY13" fmla="*/ 404812 h 533400"/>
                <a:gd name="connsiteX14" fmla="*/ 10105 w 1114426"/>
                <a:gd name="connsiteY14" fmla="*/ 354760 h 533400"/>
                <a:gd name="connsiteX15" fmla="*/ 128588 w 1114426"/>
                <a:gd name="connsiteY15" fmla="*/ 276224 h 533400"/>
                <a:gd name="connsiteX16" fmla="*/ 218684 w 1114426"/>
                <a:gd name="connsiteY16" fmla="*/ 276224 h 533400"/>
                <a:gd name="connsiteX17" fmla="*/ 220216 w 1114426"/>
                <a:gd name="connsiteY17" fmla="*/ 269036 h 533400"/>
                <a:gd name="connsiteX18" fmla="*/ 345281 w 1114426"/>
                <a:gd name="connsiteY18" fmla="*/ 190500 h 533400"/>
                <a:gd name="connsiteX19" fmla="*/ 385644 w 1114426"/>
                <a:gd name="connsiteY19" fmla="*/ 196281 h 533400"/>
                <a:gd name="connsiteX20" fmla="*/ 410623 w 1114426"/>
                <a:gd name="connsiteY20" fmla="*/ 207657 h 533400"/>
                <a:gd name="connsiteX21" fmla="*/ 404811 w 1114426"/>
                <a:gd name="connsiteY21" fmla="*/ 180975 h 533400"/>
                <a:gd name="connsiteX22" fmla="*/ 600074 w 1114426"/>
                <a:gd name="connsiteY2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4426" h="533400">
                  <a:moveTo>
                    <a:pt x="600074" y="0"/>
                  </a:moveTo>
                  <a:cubicBezTo>
                    <a:pt x="680955" y="0"/>
                    <a:pt x="750350" y="45577"/>
                    <a:pt x="779992" y="110531"/>
                  </a:cubicBezTo>
                  <a:lnTo>
                    <a:pt x="782235" y="120827"/>
                  </a:lnTo>
                  <a:lnTo>
                    <a:pt x="791545" y="114880"/>
                  </a:lnTo>
                  <a:cubicBezTo>
                    <a:pt x="807784" y="108373"/>
                    <a:pt x="825637" y="104775"/>
                    <a:pt x="844378" y="104775"/>
                  </a:cubicBezTo>
                  <a:cubicBezTo>
                    <a:pt x="919341" y="104775"/>
                    <a:pt x="980110" y="162346"/>
                    <a:pt x="980110" y="233363"/>
                  </a:cubicBezTo>
                  <a:lnTo>
                    <a:pt x="970976" y="276224"/>
                  </a:lnTo>
                  <a:lnTo>
                    <a:pt x="985838" y="276224"/>
                  </a:lnTo>
                  <a:cubicBezTo>
                    <a:pt x="1056855" y="276224"/>
                    <a:pt x="1114426" y="333795"/>
                    <a:pt x="1114426" y="404812"/>
                  </a:cubicBezTo>
                  <a:lnTo>
                    <a:pt x="1114425" y="404812"/>
                  </a:lnTo>
                  <a:cubicBezTo>
                    <a:pt x="1114425" y="475829"/>
                    <a:pt x="1056854" y="533400"/>
                    <a:pt x="985837" y="533400"/>
                  </a:cubicBezTo>
                  <a:lnTo>
                    <a:pt x="128588" y="533399"/>
                  </a:lnTo>
                  <a:cubicBezTo>
                    <a:pt x="75325" y="533399"/>
                    <a:pt x="29626" y="501015"/>
                    <a:pt x="10105" y="454863"/>
                  </a:cubicBezTo>
                  <a:lnTo>
                    <a:pt x="0" y="404812"/>
                  </a:lnTo>
                  <a:lnTo>
                    <a:pt x="10105" y="354760"/>
                  </a:lnTo>
                  <a:cubicBezTo>
                    <a:pt x="29626" y="308608"/>
                    <a:pt x="75325" y="276224"/>
                    <a:pt x="128588" y="276224"/>
                  </a:cubicBezTo>
                  <a:lnTo>
                    <a:pt x="218684" y="276224"/>
                  </a:lnTo>
                  <a:lnTo>
                    <a:pt x="220216" y="269036"/>
                  </a:lnTo>
                  <a:cubicBezTo>
                    <a:pt x="240821" y="222884"/>
                    <a:pt x="289059" y="190500"/>
                    <a:pt x="345281" y="190500"/>
                  </a:cubicBezTo>
                  <a:cubicBezTo>
                    <a:pt x="359337" y="190500"/>
                    <a:pt x="372893" y="192524"/>
                    <a:pt x="385644" y="196281"/>
                  </a:cubicBezTo>
                  <a:lnTo>
                    <a:pt x="410623" y="207657"/>
                  </a:lnTo>
                  <a:lnTo>
                    <a:pt x="404811" y="180975"/>
                  </a:lnTo>
                  <a:cubicBezTo>
                    <a:pt x="404811" y="81025"/>
                    <a:pt x="492233" y="0"/>
                    <a:pt x="600074" y="0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700337" y="2352675"/>
              <a:ext cx="4333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5137" y="2428875"/>
              <a:ext cx="71913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57587" y="2352675"/>
              <a:ext cx="5572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91117" y="721271"/>
            <a:ext cx="9313769" cy="1015662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>
              <a:defRPr/>
            </a:pPr>
            <a:r>
              <a:rPr lang="en-US" sz="5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II. ĐỌC HIỂU VĂN BẢN  </a:t>
            </a:r>
            <a:endParaRPr lang="id-ID" sz="59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4050</Words>
  <Application>WPS Presentation</Application>
  <PresentationFormat>Custom</PresentationFormat>
  <Paragraphs>149</Paragraphs>
  <Slides>15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SimSun</vt:lpstr>
      <vt:lpstr>Wingdings</vt:lpstr>
      <vt:lpstr>UTM Edwardian</vt:lpstr>
      <vt:lpstr>Segoe Print</vt:lpstr>
      <vt:lpstr>Microsoft YaHei</vt:lpstr>
      <vt:lpstr>Happy School</vt:lpstr>
      <vt:lpstr>Traditional Arabic</vt:lpstr>
      <vt:lpstr>Times New Roman</vt:lpstr>
      <vt:lpstr>Raleway</vt:lpstr>
      <vt:lpstr>Architects Daughter</vt:lpstr>
      <vt:lpstr>Calibri</vt:lpstr>
      <vt:lpstr>Arial Unicode MS</vt:lpstr>
      <vt:lpstr>等线</vt:lpstr>
      <vt:lpstr>Calibri Light</vt:lpstr>
      <vt:lpstr>Calibri</vt:lpstr>
      <vt:lpstr>Office 主题</vt:lpstr>
      <vt:lpstr>1_Office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N.LOAN</dc:creator>
  <cp:lastModifiedBy>Administrator</cp:lastModifiedBy>
  <cp:revision>110</cp:revision>
  <dcterms:created xsi:type="dcterms:W3CDTF">2017-06-13T09:16:00Z</dcterms:created>
  <dcterms:modified xsi:type="dcterms:W3CDTF">2022-09-22T22:16:07Z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1033-11.2.0.11306</vt:lpwstr>
  </property>
  <property fmtid="{D5CDD505-2E9C-101B-9397-08002B2CF9AE}" pid="3" name="ICV">
    <vt:lpwstr>E0F74A9EA71E477B81B55E7860A62AFB</vt:lpwstr>
  </property>
</Properties>
</file>